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56" r:id="rId3"/>
    <p:sldId id="281" r:id="rId4"/>
    <p:sldId id="282" r:id="rId5"/>
    <p:sldId id="295" r:id="rId6"/>
    <p:sldId id="263" r:id="rId7"/>
    <p:sldId id="287" r:id="rId8"/>
    <p:sldId id="284" r:id="rId9"/>
    <p:sldId id="285" r:id="rId10"/>
    <p:sldId id="286" r:id="rId11"/>
    <p:sldId id="288" r:id="rId12"/>
    <p:sldId id="290" r:id="rId13"/>
    <p:sldId id="289" r:id="rId14"/>
    <p:sldId id="291" r:id="rId15"/>
    <p:sldId id="271" r:id="rId16"/>
    <p:sldId id="292" r:id="rId17"/>
    <p:sldId id="293" r:id="rId18"/>
    <p:sldId id="294" r:id="rId19"/>
    <p:sldId id="272" r:id="rId20"/>
    <p:sldId id="280" r:id="rId21"/>
    <p:sldId id="277" r:id="rId22"/>
    <p:sldId id="278" r:id="rId23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  <a:srgbClr val="FF6600"/>
    <a:srgbClr val="FF66FF"/>
    <a:srgbClr val="FF00FF"/>
    <a:srgbClr val="CC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84" y="4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CFA7C-F4FE-4221-AD29-A1AEC969D8B6}" type="datetimeFigureOut">
              <a:rPr lang="zh-TW" altLang="en-US" smtClean="0"/>
              <a:t>2019/1/16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59BC7-CD4D-4852-A565-58738282C31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49057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CFA7C-F4FE-4221-AD29-A1AEC969D8B6}" type="datetimeFigureOut">
              <a:rPr lang="zh-TW" altLang="en-US" smtClean="0"/>
              <a:t>2019/1/16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59BC7-CD4D-4852-A565-58738282C31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560833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CFA7C-F4FE-4221-AD29-A1AEC969D8B6}" type="datetimeFigureOut">
              <a:rPr lang="zh-TW" altLang="en-US" smtClean="0"/>
              <a:t>2019/1/16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59BC7-CD4D-4852-A565-58738282C31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1462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CFA7C-F4FE-4221-AD29-A1AEC969D8B6}" type="datetimeFigureOut">
              <a:rPr lang="zh-TW" altLang="en-US" smtClean="0"/>
              <a:t>2019/1/16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59BC7-CD4D-4852-A565-58738282C31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22805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CFA7C-F4FE-4221-AD29-A1AEC969D8B6}" type="datetimeFigureOut">
              <a:rPr lang="zh-TW" altLang="en-US" smtClean="0"/>
              <a:t>2019/1/16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59BC7-CD4D-4852-A565-58738282C31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53194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CFA7C-F4FE-4221-AD29-A1AEC969D8B6}" type="datetimeFigureOut">
              <a:rPr lang="zh-TW" altLang="en-US" smtClean="0"/>
              <a:t>2019/1/16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59BC7-CD4D-4852-A565-58738282C31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5436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CFA7C-F4FE-4221-AD29-A1AEC969D8B6}" type="datetimeFigureOut">
              <a:rPr lang="zh-TW" altLang="en-US" smtClean="0"/>
              <a:t>2019/1/16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59BC7-CD4D-4852-A565-58738282C31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44039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CFA7C-F4FE-4221-AD29-A1AEC969D8B6}" type="datetimeFigureOut">
              <a:rPr lang="zh-TW" altLang="en-US" smtClean="0"/>
              <a:t>2019/1/16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59BC7-CD4D-4852-A565-58738282C31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798832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CFA7C-F4FE-4221-AD29-A1AEC969D8B6}" type="datetimeFigureOut">
              <a:rPr lang="zh-TW" altLang="en-US" smtClean="0"/>
              <a:t>2019/1/16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59BC7-CD4D-4852-A565-58738282C31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911396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CFA7C-F4FE-4221-AD29-A1AEC969D8B6}" type="datetimeFigureOut">
              <a:rPr lang="zh-TW" altLang="en-US" smtClean="0"/>
              <a:t>2019/1/16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59BC7-CD4D-4852-A565-58738282C31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402482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CFA7C-F4FE-4221-AD29-A1AEC969D8B6}" type="datetimeFigureOut">
              <a:rPr lang="zh-TW" altLang="en-US" smtClean="0"/>
              <a:t>2019/1/16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759BC7-CD4D-4852-A565-58738282C31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558432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4CFA7C-F4FE-4221-AD29-A1AEC969D8B6}" type="datetimeFigureOut">
              <a:rPr lang="zh-TW" altLang="en-US" smtClean="0"/>
              <a:t>2019/1/16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759BC7-CD4D-4852-A565-58738282C31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96975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0009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B852CCD2-17B7-4092-9DE3-DBDE9FE868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4488" y="885825"/>
            <a:ext cx="9586912" cy="5291138"/>
          </a:xfrm>
        </p:spPr>
      </p:pic>
    </p:spTree>
    <p:extLst>
      <p:ext uri="{BB962C8B-B14F-4D97-AF65-F5344CB8AC3E}">
        <p14:creationId xmlns:p14="http://schemas.microsoft.com/office/powerpoint/2010/main" val="28750287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2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377DA27-77C0-4178-81D9-F7F874ED72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>
                <a:solidFill>
                  <a:srgbClr val="FF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問題與討論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1753A49A-9996-4178-AFF1-C88DAF251D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5900"/>
            <a:ext cx="10515600" cy="4691063"/>
          </a:xfrm>
        </p:spPr>
        <p:txBody>
          <a:bodyPr/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zh-TW" altLang="zh-TW" sz="4400" b="1" dirty="0"/>
              <a:t>故事中的年糕為什麼會被踩到？故事中的家人要負哪些責任，請根據家人們的回答作答。</a:t>
            </a:r>
            <a:endParaRPr lang="en-US" altLang="zh-TW" sz="4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833746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1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235A701-61DB-4B0F-9CE0-DD40A7C542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>
                <a:solidFill>
                  <a:srgbClr val="FF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問題與討論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02578B0-9D4B-47E9-8F70-D379EB7561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TW" sz="4800" b="1" dirty="0"/>
              <a:t>2.</a:t>
            </a:r>
            <a:r>
              <a:rPr lang="zh-TW" altLang="zh-TW" sz="4800" b="1" dirty="0"/>
              <a:t>故事中的一家人，對於年糕被踩壞，過年沒得吃了，第一反應是如何？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6798781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9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508DF9A-2C59-45A0-BCF1-91FD88F8D4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>
                <a:solidFill>
                  <a:srgbClr val="FF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問題與討論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47FD5DF-D94B-460C-A6CD-87A6AA1B5D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43050"/>
            <a:ext cx="10515600" cy="4633913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00000"/>
              </a:lnSpc>
              <a:buFont typeface="+mj-lt"/>
              <a:buAutoNum type="arabicPeriod" startAt="3"/>
            </a:pPr>
            <a:r>
              <a:rPr lang="zh-TW" altLang="zh-TW" sz="4400" dirty="0"/>
              <a:t>你有過類似的經驗嗎？例如不小心打破東西，不小心撞到人……造成損失或傷害，當時，你第一個反應會怎麼做？別人的反應又如何呢？</a:t>
            </a:r>
          </a:p>
          <a:p>
            <a:endParaRPr lang="zh-TW" altLang="en-US" sz="4400" dirty="0"/>
          </a:p>
        </p:txBody>
      </p:sp>
    </p:spTree>
    <p:extLst>
      <p:ext uri="{BB962C8B-B14F-4D97-AF65-F5344CB8AC3E}">
        <p14:creationId xmlns:p14="http://schemas.microsoft.com/office/powerpoint/2010/main" val="29309241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7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F1FCD8E-4B21-4987-9D8E-DE0FA26D58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>
                <a:solidFill>
                  <a:srgbClr val="FF66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問題與討論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54032DF-7FA7-43A3-8483-74D6FAF608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TW" sz="4400" dirty="0"/>
              <a:t>4.</a:t>
            </a:r>
            <a:r>
              <a:rPr lang="zh-TW" altLang="zh-TW" sz="4400" dirty="0"/>
              <a:t>想一想，身為現在的你，有哪些責任？請舉出你的一個責任，並且說說看，如果你有盡到這個責任，會如何？相反，如果你沒有，會有什麼後果？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765546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000" b="1" dirty="0">
                <a:solidFill>
                  <a:srgbClr val="00B0F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應用練習 一：時事開講</a:t>
            </a:r>
            <a:endParaRPr lang="zh-TW" altLang="en-US" sz="6000" dirty="0">
              <a:solidFill>
                <a:srgbClr val="00B0F0"/>
              </a:solidFill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5612334-D069-4FDF-BD37-C0DC608E62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zh-TW" sz="3200" dirty="0"/>
              <a:t>颱風來襲，新聞報導說全台停班停課一天，民眾應在家，勿隨意外出。可是到了下午，就讀國中的美美看風雨減弱，欣喜賺到一天颱風假，應該要出門逛逛街、看電影，就約同班好友小麗一起去，但小麗一出門，就被路樹吹斷的樹枝迎面擊中，造成頭部受傷，被緊急送往醫院，小麗的父母心疼女兒，認為政府應該事前修剪椰子樹，揚言要向國家提告賠償……。是否能夠申請賠償，必須要先釐清責任。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711616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6">
            <a:extLst>
              <a:ext uri="{FF2B5EF4-FFF2-40B4-BE49-F238E27FC236}">
                <a16:creationId xmlns:a16="http://schemas.microsoft.com/office/drawing/2014/main" id="{D4326212-4DF1-405D-90C6-B61209BA33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>
                <a:solidFill>
                  <a:srgbClr val="00B0F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應用練習 一：時事開講</a:t>
            </a:r>
            <a:endParaRPr lang="zh-TW" altLang="en-US" dirty="0"/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11CB41C3-F5EB-4693-87A8-5F4C63DE451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TW" sz="4400" dirty="0"/>
              <a:t>1.</a:t>
            </a:r>
            <a:r>
              <a:rPr lang="zh-TW" altLang="zh-TW" sz="4400" dirty="0"/>
              <a:t>你認為小麗家向國家要求賠償，會通過嗎？為什麼？</a:t>
            </a:r>
            <a:endParaRPr lang="en-US" altLang="zh-TW" sz="4400" dirty="0"/>
          </a:p>
          <a:p>
            <a:endParaRPr lang="zh-TW" altLang="en-US" dirty="0"/>
          </a:p>
        </p:txBody>
      </p:sp>
      <p:pic>
        <p:nvPicPr>
          <p:cNvPr id="9" name="內容版面配置區 6">
            <a:extLst>
              <a:ext uri="{FF2B5EF4-FFF2-40B4-BE49-F238E27FC236}">
                <a16:creationId xmlns:a16="http://schemas.microsoft.com/office/drawing/2014/main" id="{1F1B1CDF-3203-4877-A0FE-8769C977077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3381" y="1971675"/>
            <a:ext cx="4296569" cy="4071938"/>
          </a:xfrm>
        </p:spPr>
      </p:pic>
    </p:spTree>
    <p:extLst>
      <p:ext uri="{BB962C8B-B14F-4D97-AF65-F5344CB8AC3E}">
        <p14:creationId xmlns:p14="http://schemas.microsoft.com/office/powerpoint/2010/main" val="15650197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>
            <a:extLst>
              <a:ext uri="{FF2B5EF4-FFF2-40B4-BE49-F238E27FC236}">
                <a16:creationId xmlns:a16="http://schemas.microsoft.com/office/drawing/2014/main" id="{DEFAF059-0DA3-467D-9BEA-6D03235A2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>
                <a:solidFill>
                  <a:srgbClr val="00B0F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應用練習 一：時事開講</a:t>
            </a:r>
            <a:endParaRPr lang="zh-TW" altLang="en-US" dirty="0"/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A62B5462-A10A-49C5-95E9-E9E4F623DC7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TW" sz="4400" dirty="0"/>
              <a:t>2.</a:t>
            </a:r>
            <a:r>
              <a:rPr lang="zh-TW" altLang="zh-TW" sz="4400" dirty="0"/>
              <a:t>在這次事件中，美美、小麗和他們的父母有責任嗎？</a:t>
            </a:r>
            <a:endParaRPr lang="en-US" altLang="zh-TW" sz="4400" dirty="0"/>
          </a:p>
          <a:p>
            <a:endParaRPr lang="zh-TW" altLang="en-US" dirty="0"/>
          </a:p>
        </p:txBody>
      </p:sp>
      <p:pic>
        <p:nvPicPr>
          <p:cNvPr id="8" name="內容版面配置區 6">
            <a:extLst>
              <a:ext uri="{FF2B5EF4-FFF2-40B4-BE49-F238E27FC236}">
                <a16:creationId xmlns:a16="http://schemas.microsoft.com/office/drawing/2014/main" id="{C29F3845-D359-4CE7-B513-D0A3D517119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9388" y="1767681"/>
            <a:ext cx="4171950" cy="3990181"/>
          </a:xfrm>
        </p:spPr>
      </p:pic>
    </p:spTree>
    <p:extLst>
      <p:ext uri="{BB962C8B-B14F-4D97-AF65-F5344CB8AC3E}">
        <p14:creationId xmlns:p14="http://schemas.microsoft.com/office/powerpoint/2010/main" val="36318447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標題 7">
            <a:extLst>
              <a:ext uri="{FF2B5EF4-FFF2-40B4-BE49-F238E27FC236}">
                <a16:creationId xmlns:a16="http://schemas.microsoft.com/office/drawing/2014/main" id="{FAF5BC0E-BA1C-4805-95B1-727D7B735E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>
                <a:solidFill>
                  <a:srgbClr val="00B0F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應用練習 一：時事開講</a:t>
            </a:r>
            <a:endParaRPr lang="zh-TW" altLang="en-US" dirty="0"/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F41AA887-E9F8-4A14-9F30-ABA32945E2D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TW" sz="3600" dirty="0"/>
              <a:t>3.</a:t>
            </a:r>
            <a:r>
              <a:rPr lang="zh-TW" altLang="zh-TW" sz="3600" dirty="0"/>
              <a:t>如果，這件事是發生在颱風過後兩個禮拜，小麗出門，被因颱風吹襲受損、卻未修剪的路樹壓傷，是否可以申請國賠呢？</a:t>
            </a:r>
          </a:p>
          <a:p>
            <a:endParaRPr lang="zh-TW" altLang="en-US" dirty="0"/>
          </a:p>
        </p:txBody>
      </p:sp>
      <p:pic>
        <p:nvPicPr>
          <p:cNvPr id="7" name="內容版面配置區 6">
            <a:extLst>
              <a:ext uri="{FF2B5EF4-FFF2-40B4-BE49-F238E27FC236}">
                <a16:creationId xmlns:a16="http://schemas.microsoft.com/office/drawing/2014/main" id="{4096B44C-8748-4B46-8C14-E86847BD798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6525" y="2110581"/>
            <a:ext cx="4200525" cy="3833019"/>
          </a:xfrm>
        </p:spPr>
      </p:pic>
    </p:spTree>
    <p:extLst>
      <p:ext uri="{BB962C8B-B14F-4D97-AF65-F5344CB8AC3E}">
        <p14:creationId xmlns:p14="http://schemas.microsoft.com/office/powerpoint/2010/main" val="41595380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6000" b="1" dirty="0">
                <a:solidFill>
                  <a:srgbClr val="00B0F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應用練習 二：愛家大掃除</a:t>
            </a:r>
            <a:endParaRPr lang="zh-TW" altLang="en-US" sz="6000" dirty="0">
              <a:solidFill>
                <a:srgbClr val="00B0F0"/>
              </a:solidFill>
            </a:endParaRP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B8DF8662-2474-48FD-933B-29337E3D5E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33533" y="1825625"/>
            <a:ext cx="5181600" cy="4351338"/>
          </a:xfrm>
        </p:spPr>
        <p:txBody>
          <a:bodyPr/>
          <a:lstStyle/>
          <a:p>
            <a:pPr marL="0" indent="0">
              <a:buNone/>
            </a:pPr>
            <a:r>
              <a:rPr lang="zh-TW" altLang="zh-TW" sz="3200" dirty="0"/>
              <a:t>如果今年的全家大掃除交給你來負責，你會如何分配工作呢？</a:t>
            </a:r>
            <a:endParaRPr lang="en-US" altLang="zh-TW" sz="3200" dirty="0"/>
          </a:p>
          <a:p>
            <a:pPr lvl="0"/>
            <a:r>
              <a:rPr lang="zh-TW" altLang="en-US" sz="3200" dirty="0"/>
              <a:t>負責人：</a:t>
            </a:r>
          </a:p>
          <a:p>
            <a:pPr lvl="1"/>
            <a:r>
              <a:rPr lang="zh-TW" altLang="en-US" sz="3200" dirty="0"/>
              <a:t>注意</a:t>
            </a:r>
            <a:r>
              <a:rPr lang="en-US" altLang="zh-TW" sz="3200" dirty="0"/>
              <a:t>1_____________</a:t>
            </a:r>
            <a:endParaRPr lang="zh-TW" altLang="en-US" sz="3200" dirty="0"/>
          </a:p>
          <a:p>
            <a:pPr lvl="1"/>
            <a:r>
              <a:rPr lang="zh-TW" altLang="en-US" sz="3200" dirty="0"/>
              <a:t>注意</a:t>
            </a:r>
            <a:r>
              <a:rPr lang="en-US" altLang="zh-TW" sz="3200" dirty="0"/>
              <a:t>2_____________</a:t>
            </a:r>
            <a:endParaRPr lang="zh-TW" altLang="en-US" sz="3200" dirty="0"/>
          </a:p>
          <a:p>
            <a:pPr marL="0" indent="0">
              <a:buNone/>
            </a:pPr>
            <a:endParaRPr lang="zh-TW" altLang="zh-TW" dirty="0"/>
          </a:p>
          <a:p>
            <a:endParaRPr lang="zh-TW" altLang="en-US" dirty="0"/>
          </a:p>
        </p:txBody>
      </p:sp>
      <p:pic>
        <p:nvPicPr>
          <p:cNvPr id="8" name="內容版面配置區 7">
            <a:extLst>
              <a:ext uri="{FF2B5EF4-FFF2-40B4-BE49-F238E27FC236}">
                <a16:creationId xmlns:a16="http://schemas.microsoft.com/office/drawing/2014/main" id="{009D7942-EF2D-4351-B0B7-A6F31885EA7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613" y="2043907"/>
            <a:ext cx="3157537" cy="3157537"/>
          </a:xfrm>
        </p:spPr>
      </p:pic>
    </p:spTree>
    <p:extLst>
      <p:ext uri="{BB962C8B-B14F-4D97-AF65-F5344CB8AC3E}">
        <p14:creationId xmlns:p14="http://schemas.microsoft.com/office/powerpoint/2010/main" val="4748190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056460"/>
            <a:ext cx="9144000" cy="2387600"/>
          </a:xfrm>
        </p:spPr>
        <p:txBody>
          <a:bodyPr/>
          <a:lstStyle/>
          <a:p>
            <a:pPr algn="l"/>
            <a:r>
              <a:rPr lang="zh-TW" altLang="en-US" sz="8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負責</a:t>
            </a:r>
            <a:r>
              <a:rPr lang="zh-TW" altLang="en-US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的故事</a:t>
            </a:r>
            <a:br>
              <a:rPr lang="en-US" altLang="zh-TW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── 從踩到一塊年糕說起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941334"/>
            <a:ext cx="10163175" cy="1655762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zh-TW" altLang="zh-TW" sz="4000" dirty="0"/>
              <a:t>認識責任，擁抱責任；換位思考，全力以赴</a:t>
            </a:r>
            <a:endParaRPr lang="zh-TW" altLang="en-US" sz="40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527056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703748" y="2338266"/>
            <a:ext cx="6098147" cy="1559997"/>
          </a:xfrm>
        </p:spPr>
        <p:txBody>
          <a:bodyPr>
            <a:normAutofit/>
          </a:bodyPr>
          <a:lstStyle/>
          <a:p>
            <a:r>
              <a:rPr lang="zh-TW" altLang="en-US" sz="8000" b="1" dirty="0">
                <a:ln w="10160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自評時間</a:t>
            </a:r>
            <a:endParaRPr lang="zh-TW" altLang="en-US" sz="8000" b="1" dirty="0">
              <a:ln w="10160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0761" y="4219198"/>
            <a:ext cx="2081929" cy="2913257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049" y="4097057"/>
            <a:ext cx="2178650" cy="3157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8084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74825" y="2402155"/>
            <a:ext cx="11166696" cy="1325563"/>
          </a:xfrm>
        </p:spPr>
        <p:txBody>
          <a:bodyPr>
            <a:noAutofit/>
          </a:bodyPr>
          <a:lstStyle/>
          <a:p>
            <a:r>
              <a:rPr lang="zh-TW" altLang="en-US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圖片來源：</a:t>
            </a:r>
            <a:r>
              <a:rPr lang="en-US" altLang="zh-TW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http://www.freepik.com/</a:t>
            </a:r>
            <a:endParaRPr lang="zh-TW" altLang="en-US" sz="54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893920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04231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12709" y="0"/>
            <a:ext cx="10515600" cy="1325563"/>
          </a:xfrm>
        </p:spPr>
        <p:txBody>
          <a:bodyPr>
            <a:normAutofit/>
          </a:bodyPr>
          <a:lstStyle/>
          <a:p>
            <a:r>
              <a:rPr lang="zh-TW" altLang="en-US" sz="4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暖身活動：一指神功</a:t>
            </a:r>
          </a:p>
        </p:txBody>
      </p:sp>
      <p:sp>
        <p:nvSpPr>
          <p:cNvPr id="4" name="文字方塊 3"/>
          <p:cNvSpPr txBox="1"/>
          <p:nvPr/>
        </p:nvSpPr>
        <p:spPr>
          <a:xfrm>
            <a:off x="1012648" y="1325563"/>
            <a:ext cx="10679289" cy="5119543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zh-TW" altLang="en-US" sz="32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</a:t>
            </a:r>
            <a:r>
              <a:rPr lang="zh-TW" altLang="en-US" sz="32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遊戲規則：</a:t>
            </a:r>
            <a:endParaRPr lang="en-US" altLang="zh-TW" sz="3200" b="1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3000" dirty="0">
                <a:solidFill>
                  <a:schemeClr val="tx2"/>
                </a:solidFill>
                <a:latin typeface="+mj-ea"/>
                <a:ea typeface="+mj-ea"/>
              </a:rPr>
              <a:t>準備道具：課本、乒乓球</a:t>
            </a:r>
          </a:p>
          <a:p>
            <a:pPr>
              <a:lnSpc>
                <a:spcPct val="150000"/>
              </a:lnSpc>
            </a:pPr>
            <a:r>
              <a:rPr lang="en-US" altLang="zh-TW" sz="3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1.</a:t>
            </a:r>
            <a:r>
              <a:rPr lang="zh-TW" altLang="zh-TW" sz="3000" dirty="0"/>
              <a:t>至少分成兩組競賽，各組分別圍成一圈。</a:t>
            </a:r>
            <a:endParaRPr lang="zh-TW" altLang="en-US" sz="3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en-US" altLang="zh-TW" sz="3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2.</a:t>
            </a:r>
            <a:r>
              <a:rPr lang="zh-TW" altLang="zh-TW" sz="3000" dirty="0"/>
              <a:t>所有人伸出一根食指，撐住一本課本，將課本放到地上，然後再拿起來，看哪組最快，過程只要有手指頭離開課本，就必須重來。</a:t>
            </a:r>
            <a:endParaRPr lang="en-US" altLang="zh-TW" sz="3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en-US" altLang="zh-TW" sz="30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3.</a:t>
            </a:r>
            <a:r>
              <a:rPr lang="zh-TW" altLang="zh-TW" sz="3000" dirty="0"/>
              <a:t>進階題，每個組員利用自己的課本，稍微捲曲，形成一個</a:t>
            </a:r>
            <a:r>
              <a:rPr lang="en-US" altLang="zh-TW" sz="3000" dirty="0"/>
              <a:t>U</a:t>
            </a:r>
            <a:r>
              <a:rPr lang="zh-TW" altLang="zh-TW" sz="3000" dirty="0"/>
              <a:t>型，排成一個長長的球槽。</a:t>
            </a:r>
            <a:endParaRPr lang="en-US" altLang="zh-TW" sz="30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89883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8EEA54D-C7C5-4B93-B8E0-B61EF5A980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暖身活動：一指神功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ABB209F6-E169-47D1-8B70-F71A476B3EBA}"/>
              </a:ext>
            </a:extLst>
          </p:cNvPr>
          <p:cNvSpPr>
            <a:spLocks noGrp="1"/>
          </p:cNvSpPr>
          <p:nvPr>
            <p:ph idx="1"/>
          </p:nvPr>
        </p:nvSpPr>
        <p:spPr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sz="32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</a:t>
            </a:r>
            <a:r>
              <a:rPr lang="zh-TW" altLang="en-US" sz="3200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遊戲規則：</a:t>
            </a:r>
            <a:endParaRPr lang="en-US" altLang="zh-TW" sz="3200" dirty="0">
              <a:solidFill>
                <a:schemeClr val="tx2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None/>
            </a:pPr>
            <a:r>
              <a:rPr lang="en-US" altLang="zh-TW" sz="3200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4.</a:t>
            </a:r>
            <a:r>
              <a:rPr lang="zh-TW" altLang="zh-TW" sz="3200" dirty="0"/>
              <a:t>乒乓球從第一個同學滾動之後，第一個同學要趕快排到隊伍最後面，繼續傳送前面隊員傳來的球，直到將球安全送達目的地。</a:t>
            </a:r>
            <a:endParaRPr lang="en-US" altLang="zh-TW" sz="3200" dirty="0"/>
          </a:p>
          <a:p>
            <a:pPr marL="0" lvl="0" indent="0">
              <a:buNone/>
            </a:pPr>
            <a:r>
              <a:rPr lang="en-US" altLang="zh-TW" sz="3200" dirty="0"/>
              <a:t>5.</a:t>
            </a:r>
            <a:r>
              <a:rPr lang="zh-TW" altLang="zh-TW" sz="3200" dirty="0"/>
              <a:t>老師可以將教室排出一個通道，依教室空間安排球要傳送的距離。</a:t>
            </a:r>
          </a:p>
          <a:p>
            <a:pPr marL="0" indent="0">
              <a:buNone/>
            </a:pPr>
            <a:r>
              <a:rPr lang="en-US" altLang="zh-TW" sz="3200" dirty="0"/>
              <a:t>6.</a:t>
            </a:r>
            <a:r>
              <a:rPr lang="zh-TW" altLang="zh-TW" sz="3200" dirty="0"/>
              <a:t>過程只要掉球，就要從新開始，用最少時間，將球順利傳送的組別勝利，可以接受大家的歡呼！</a:t>
            </a:r>
            <a:endParaRPr lang="zh-TW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526445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923FC0A-3B44-4808-94E3-C16E7CBAD7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暖身活動：一指神功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1950211-E95E-4D61-8FF7-D33B35470A58}"/>
              </a:ext>
            </a:extLst>
          </p:cNvPr>
          <p:cNvSpPr>
            <a:spLocks noGrp="1"/>
          </p:cNvSpPr>
          <p:nvPr>
            <p:ph idx="1"/>
          </p:nvPr>
        </p:nvSpPr>
        <p:spPr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txBody>
          <a:bodyPr/>
          <a:lstStyle/>
          <a:p>
            <a:pPr marL="0" indent="0">
              <a:buNone/>
            </a:pPr>
            <a:r>
              <a:rPr lang="zh-TW" altLang="en-US" b="1" dirty="0">
                <a:solidFill>
                  <a:schemeClr val="tx2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</a:t>
            </a:r>
            <a:r>
              <a:rPr lang="zh-TW" altLang="zh-TW" dirty="0"/>
              <a:t>總結活動：</a:t>
            </a:r>
          </a:p>
          <a:p>
            <a:pPr marL="0" indent="0">
              <a:buNone/>
            </a:pPr>
            <a:r>
              <a:rPr lang="en-US" altLang="zh-TW" dirty="0"/>
              <a:t>1. </a:t>
            </a:r>
            <a:r>
              <a:rPr lang="zh-TW" altLang="zh-TW" dirty="0"/>
              <a:t>請同學說說看，在這兩個活動中，自己的責任是什麼？你做了什麼努力？</a:t>
            </a:r>
          </a:p>
          <a:p>
            <a:pPr marL="0" indent="0">
              <a:buNone/>
            </a:pPr>
            <a:r>
              <a:rPr lang="en-US" altLang="zh-TW" dirty="0"/>
              <a:t>2. </a:t>
            </a:r>
            <a:r>
              <a:rPr lang="zh-TW" altLang="zh-TW" dirty="0"/>
              <a:t>當自己的部分出差錯時，他人的反應是什麼？你的心情如何？</a:t>
            </a:r>
          </a:p>
          <a:p>
            <a:pPr marL="0" indent="0">
              <a:buNone/>
            </a:pPr>
            <a:r>
              <a:rPr lang="en-US" altLang="zh-TW" dirty="0"/>
              <a:t>3. </a:t>
            </a:r>
            <a:r>
              <a:rPr lang="zh-TW" altLang="zh-TW" dirty="0"/>
              <a:t>當有人因不夠投入，導致必須從頭來過，如果指責他會讓情況變得如何？你能為團隊提供什麼協助呢？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834523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8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85937" y="2766218"/>
            <a:ext cx="8872538" cy="1325563"/>
          </a:xfrm>
        </p:spPr>
        <p:txBody>
          <a:bodyPr>
            <a:normAutofit/>
          </a:bodyPr>
          <a:lstStyle/>
          <a:p>
            <a:pPr algn="ctr"/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故事時間：從踩到一塊年糕說起</a:t>
            </a:r>
            <a:endParaRPr lang="zh-TW" altLang="en-US" b="1" dirty="0"/>
          </a:p>
        </p:txBody>
      </p:sp>
    </p:spTree>
    <p:extLst>
      <p:ext uri="{BB962C8B-B14F-4D97-AF65-F5344CB8AC3E}">
        <p14:creationId xmlns:p14="http://schemas.microsoft.com/office/powerpoint/2010/main" val="23079507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>
            <a:extLst>
              <a:ext uri="{FF2B5EF4-FFF2-40B4-BE49-F238E27FC236}">
                <a16:creationId xmlns:a16="http://schemas.microsoft.com/office/drawing/2014/main" id="{66257E0A-D842-4AA7-899B-C0D18C124A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3113" y="575192"/>
            <a:ext cx="8557412" cy="602563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</p:pic>
    </p:spTree>
    <p:extLst>
      <p:ext uri="{BB962C8B-B14F-4D97-AF65-F5344CB8AC3E}">
        <p14:creationId xmlns:p14="http://schemas.microsoft.com/office/powerpoint/2010/main" val="26734373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1E66B7FC-36FB-4AB7-B4E4-8D449F8BB8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438" y="542924"/>
            <a:ext cx="9201150" cy="6143625"/>
          </a:xfrm>
          <a:blipFill>
            <a:blip r:embed="rId3"/>
            <a:stretch>
              <a:fillRect/>
            </a:stretch>
          </a:blipFill>
        </p:spPr>
      </p:pic>
    </p:spTree>
    <p:extLst>
      <p:ext uri="{BB962C8B-B14F-4D97-AF65-F5344CB8AC3E}">
        <p14:creationId xmlns:p14="http://schemas.microsoft.com/office/powerpoint/2010/main" val="22413136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>
            <a:extLst>
              <a:ext uri="{FF2B5EF4-FFF2-40B4-BE49-F238E27FC236}">
                <a16:creationId xmlns:a16="http://schemas.microsoft.com/office/drawing/2014/main" id="{0E2169A0-B32D-46E3-95D9-4C3B019E54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49" y="314324"/>
            <a:ext cx="8972551" cy="6043614"/>
          </a:xfrm>
        </p:spPr>
      </p:pic>
    </p:spTree>
    <p:extLst>
      <p:ext uri="{BB962C8B-B14F-4D97-AF65-F5344CB8AC3E}">
        <p14:creationId xmlns:p14="http://schemas.microsoft.com/office/powerpoint/2010/main" val="26964724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774</TotalTime>
  <Words>744</Words>
  <Application>Microsoft Office PowerPoint</Application>
  <PresentationFormat>寬螢幕</PresentationFormat>
  <Paragraphs>42</Paragraphs>
  <Slides>22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22</vt:i4>
      </vt:variant>
    </vt:vector>
  </HeadingPairs>
  <TitlesOfParts>
    <vt:vector size="28" baseType="lpstr">
      <vt:lpstr>微軟正黑體</vt:lpstr>
      <vt:lpstr>新細明體</vt:lpstr>
      <vt:lpstr>Arial</vt:lpstr>
      <vt:lpstr>Calibri</vt:lpstr>
      <vt:lpstr>Calibri Light</vt:lpstr>
      <vt:lpstr>Office 佈景主題</vt:lpstr>
      <vt:lpstr>PowerPoint 簡報</vt:lpstr>
      <vt:lpstr>負責的故事 ── 從踩到一塊年糕說起</vt:lpstr>
      <vt:lpstr>暖身活動：一指神功</vt:lpstr>
      <vt:lpstr>暖身活動：一指神功</vt:lpstr>
      <vt:lpstr>暖身活動：一指神功</vt:lpstr>
      <vt:lpstr>故事時間：從踩到一塊年糕說起</vt:lpstr>
      <vt:lpstr>PowerPoint 簡報</vt:lpstr>
      <vt:lpstr>PowerPoint 簡報</vt:lpstr>
      <vt:lpstr>PowerPoint 簡報</vt:lpstr>
      <vt:lpstr>PowerPoint 簡報</vt:lpstr>
      <vt:lpstr>問題與討論</vt:lpstr>
      <vt:lpstr>問題與討論</vt:lpstr>
      <vt:lpstr>問題與討論</vt:lpstr>
      <vt:lpstr>問題與討論</vt:lpstr>
      <vt:lpstr>應用練習 一：時事開講</vt:lpstr>
      <vt:lpstr>應用練習 一：時事開講</vt:lpstr>
      <vt:lpstr>應用練習 一：時事開講</vt:lpstr>
      <vt:lpstr>應用練習 一：時事開講</vt:lpstr>
      <vt:lpstr>應用練習 二：愛家大掃除</vt:lpstr>
      <vt:lpstr>自評時間</vt:lpstr>
      <vt:lpstr>圖片來源：http://www.freepik.com/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和睦的故事 ──白牆與木炭</dc:title>
  <dc:creator>DHF</dc:creator>
  <cp:lastModifiedBy>謝佳潔</cp:lastModifiedBy>
  <cp:revision>79</cp:revision>
  <dcterms:created xsi:type="dcterms:W3CDTF">2017-05-25T01:40:19Z</dcterms:created>
  <dcterms:modified xsi:type="dcterms:W3CDTF">2019-01-16T08:57:32Z</dcterms:modified>
</cp:coreProperties>
</file>